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5" r:id="rId5"/>
    <p:sldId id="260" r:id="rId6"/>
    <p:sldId id="263" r:id="rId7"/>
    <p:sldId id="266" r:id="rId8"/>
    <p:sldId id="261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5/30/2020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5/30/2020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5/30/2020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5/30/2020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5/30/2020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5/30/2020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5/30/2020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5/30/2020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5/30/2020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5/30/2020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5/30/2020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5/30/2020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5/30/2020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5/30/2020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5/30/2020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3" Type="http://schemas.microsoft.com/office/2007/relationships/media" Target="../media/media7.mp4"/><Relationship Id="rId18" Type="http://schemas.openxmlformats.org/officeDocument/2006/relationships/video" Target="../media/media9.mp4"/><Relationship Id="rId26" Type="http://schemas.openxmlformats.org/officeDocument/2006/relationships/image" Target="../media/image5.png"/><Relationship Id="rId3" Type="http://schemas.microsoft.com/office/2007/relationships/media" Target="../media/media2.mp4"/><Relationship Id="rId21" Type="http://schemas.microsoft.com/office/2007/relationships/media" Target="../media/media11.mp4"/><Relationship Id="rId34" Type="http://schemas.openxmlformats.org/officeDocument/2006/relationships/image" Target="../media/image13.png"/><Relationship Id="rId7" Type="http://schemas.microsoft.com/office/2007/relationships/media" Target="../media/media4.mp4"/><Relationship Id="rId12" Type="http://schemas.openxmlformats.org/officeDocument/2006/relationships/video" Target="../media/media6.mp4"/><Relationship Id="rId17" Type="http://schemas.microsoft.com/office/2007/relationships/media" Target="../media/media9.mp4"/><Relationship Id="rId25" Type="http://schemas.openxmlformats.org/officeDocument/2006/relationships/image" Target="../media/image4.png"/><Relationship Id="rId33" Type="http://schemas.openxmlformats.org/officeDocument/2006/relationships/image" Target="../media/image12.png"/><Relationship Id="rId2" Type="http://schemas.openxmlformats.org/officeDocument/2006/relationships/video" Target="../media/media1.mp4"/><Relationship Id="rId16" Type="http://schemas.openxmlformats.org/officeDocument/2006/relationships/video" Target="../media/media8.mp4"/><Relationship Id="rId20" Type="http://schemas.openxmlformats.org/officeDocument/2006/relationships/video" Target="../media/media10.mp4"/><Relationship Id="rId29" Type="http://schemas.openxmlformats.org/officeDocument/2006/relationships/image" Target="../media/image8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microsoft.com/office/2007/relationships/media" Target="../media/media6.mp4"/><Relationship Id="rId24" Type="http://schemas.openxmlformats.org/officeDocument/2006/relationships/image" Target="../media/image3.png"/><Relationship Id="rId32" Type="http://schemas.openxmlformats.org/officeDocument/2006/relationships/image" Target="../media/image11.png"/><Relationship Id="rId5" Type="http://schemas.microsoft.com/office/2007/relationships/media" Target="../media/media3.mp4"/><Relationship Id="rId15" Type="http://schemas.microsoft.com/office/2007/relationships/media" Target="../media/media8.mp4"/><Relationship Id="rId23" Type="http://schemas.openxmlformats.org/officeDocument/2006/relationships/slideLayout" Target="../slideLayouts/slideLayout7.xml"/><Relationship Id="rId28" Type="http://schemas.openxmlformats.org/officeDocument/2006/relationships/image" Target="../media/image7.png"/><Relationship Id="rId10" Type="http://schemas.openxmlformats.org/officeDocument/2006/relationships/video" Target="../media/media5.mp4"/><Relationship Id="rId19" Type="http://schemas.microsoft.com/office/2007/relationships/media" Target="../media/media10.mp4"/><Relationship Id="rId31" Type="http://schemas.openxmlformats.org/officeDocument/2006/relationships/image" Target="../media/image10.png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video" Target="../media/media7.mp4"/><Relationship Id="rId22" Type="http://schemas.openxmlformats.org/officeDocument/2006/relationships/video" Target="../media/media11.mp4"/><Relationship Id="rId27" Type="http://schemas.openxmlformats.org/officeDocument/2006/relationships/image" Target="../media/image6.png"/><Relationship Id="rId30" Type="http://schemas.openxmlformats.org/officeDocument/2006/relationships/image" Target="../media/image9.png"/><Relationship Id="rId35" Type="http://schemas.openxmlformats.org/officeDocument/2006/relationships/hyperlink" Target="https://drive.google.com/file/d/10vUdzX2JjqisIDATek6PA_OimkXH1J4d/view?usp=sharing" TargetMode="External"/><Relationship Id="rId8" Type="http://schemas.openxmlformats.org/officeDocument/2006/relationships/video" Target="../media/media4.mp4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4957" y="1297707"/>
            <a:ext cx="49940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6000" dirty="0" smtClean="0">
                <a:solidFill>
                  <a:schemeClr val="accent4"/>
                </a:solidFill>
                <a:latin typeface="Algerian" panose="04020705040A02060702" pitchFamily="82" charset="0"/>
              </a:rPr>
              <a:t>„ </a:t>
            </a:r>
            <a:r>
              <a:rPr lang="sr-Latn-RS" sz="6000" dirty="0" err="1" smtClean="0">
                <a:solidFill>
                  <a:schemeClr val="accent4"/>
                </a:solidFill>
                <a:latin typeface="Algerian" panose="04020705040A02060702" pitchFamily="82" charset="0"/>
              </a:rPr>
              <a:t>The</a:t>
            </a:r>
            <a:r>
              <a:rPr lang="sr-Latn-RS" sz="6000" dirty="0" smtClean="0">
                <a:solidFill>
                  <a:schemeClr val="accent4"/>
                </a:solidFill>
                <a:latin typeface="Algerian" panose="04020705040A02060702" pitchFamily="82" charset="0"/>
              </a:rPr>
              <a:t> </a:t>
            </a:r>
            <a:r>
              <a:rPr lang="sr-Latn-RS" sz="6000" dirty="0" err="1" smtClean="0">
                <a:solidFill>
                  <a:schemeClr val="accent4"/>
                </a:solidFill>
                <a:latin typeface="Algerian" panose="04020705040A02060702" pitchFamily="82" charset="0"/>
              </a:rPr>
              <a:t>Magic</a:t>
            </a:r>
            <a:r>
              <a:rPr lang="sr-Latn-RS" sz="6000" dirty="0" smtClean="0">
                <a:solidFill>
                  <a:schemeClr val="accent4"/>
                </a:solidFill>
                <a:latin typeface="Algerian" panose="04020705040A02060702" pitchFamily="82" charset="0"/>
              </a:rPr>
              <a:t> </a:t>
            </a:r>
            <a:r>
              <a:rPr lang="sr-Latn-RS" sz="6000" dirty="0" err="1" smtClean="0">
                <a:solidFill>
                  <a:schemeClr val="accent4"/>
                </a:solidFill>
                <a:latin typeface="Algerian" panose="04020705040A02060702" pitchFamily="82" charset="0"/>
              </a:rPr>
              <a:t>Of</a:t>
            </a:r>
            <a:r>
              <a:rPr lang="sr-Latn-RS" sz="6000" dirty="0" smtClean="0">
                <a:solidFill>
                  <a:schemeClr val="accent4"/>
                </a:solidFill>
                <a:latin typeface="Algerian" panose="04020705040A02060702" pitchFamily="82" charset="0"/>
              </a:rPr>
              <a:t> </a:t>
            </a:r>
            <a:r>
              <a:rPr lang="sr-Latn-RS" sz="6000" dirty="0" err="1" smtClean="0">
                <a:solidFill>
                  <a:schemeClr val="accent4"/>
                </a:solidFill>
                <a:latin typeface="Algerian" panose="04020705040A02060702" pitchFamily="82" charset="0"/>
              </a:rPr>
              <a:t>Voki</a:t>
            </a:r>
            <a:r>
              <a:rPr lang="sr-Latn-RS" sz="6000" dirty="0" smtClean="0">
                <a:solidFill>
                  <a:schemeClr val="accent4"/>
                </a:solidFill>
                <a:latin typeface="Algerian" panose="04020705040A02060702" pitchFamily="82" charset="0"/>
              </a:rPr>
              <a:t> </a:t>
            </a:r>
            <a:r>
              <a:rPr lang="sr-Latn-RS" sz="6000" dirty="0" err="1" smtClean="0">
                <a:solidFill>
                  <a:schemeClr val="accent4"/>
                </a:solidFill>
                <a:latin typeface="Algerian" panose="04020705040A02060702" pitchFamily="82" charset="0"/>
              </a:rPr>
              <a:t>Talking</a:t>
            </a:r>
            <a:r>
              <a:rPr lang="sr-Latn-RS" sz="6000" dirty="0" smtClean="0">
                <a:solidFill>
                  <a:schemeClr val="accent4"/>
                </a:solidFill>
                <a:latin typeface="Algerian" panose="04020705040A02060702" pitchFamily="82" charset="0"/>
              </a:rPr>
              <a:t>“</a:t>
            </a:r>
            <a:endParaRPr lang="sr-Latn-RS" sz="6000" dirty="0">
              <a:solidFill>
                <a:schemeClr val="accent4"/>
              </a:solidFill>
              <a:latin typeface="Algerian" panose="04020705040A02060702" pitchFamily="82" charset="0"/>
            </a:endParaRPr>
          </a:p>
        </p:txBody>
      </p:sp>
      <p:sp>
        <p:nvSpPr>
          <p:cNvPr id="11" name="Rectangle 10"/>
          <p:cNvSpPr/>
          <p:nvPr/>
        </p:nvSpPr>
        <p:spPr>
          <a:xfrm rot="389033">
            <a:off x="7266271" y="249483"/>
            <a:ext cx="4111043" cy="6093434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6" name="Frame 15"/>
          <p:cNvSpPr/>
          <p:nvPr/>
        </p:nvSpPr>
        <p:spPr>
          <a:xfrm>
            <a:off x="7645793" y="0"/>
            <a:ext cx="3945986" cy="4160029"/>
          </a:xfrm>
          <a:prstGeom prst="fram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1619" y="5724550"/>
            <a:ext cx="4986900" cy="830997"/>
          </a:xfrm>
          <a:prstGeom prst="rect">
            <a:avLst/>
          </a:prstGeom>
          <a:noFill/>
        </p:spPr>
        <p:txBody>
          <a:bodyPr wrap="square" rtlCol="0">
            <a:prstTxWarp prst="textInflateBottom">
              <a:avLst/>
            </a:prstTxWarp>
            <a:spAutoFit/>
          </a:bodyPr>
          <a:lstStyle/>
          <a:p>
            <a:r>
              <a:rPr lang="sr-Cyrl-RS" sz="2400" b="1" dirty="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Аутор</a:t>
            </a:r>
            <a:r>
              <a:rPr lang="sr-Latn-RS" sz="2400" b="1" dirty="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:  </a:t>
            </a:r>
            <a:r>
              <a:rPr lang="sr-Cyrl-RS" sz="2400" b="1" dirty="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Александра </a:t>
            </a:r>
            <a:r>
              <a:rPr lang="sr-Cyrl-RS" sz="2400" b="1" dirty="0" err="1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Рољевић</a:t>
            </a:r>
            <a:endParaRPr lang="en-GB" sz="2400" b="1" dirty="0" smtClean="0">
              <a:solidFill>
                <a:schemeClr val="accent1">
                  <a:lumMod val="75000"/>
                </a:schemeClr>
              </a:solidFill>
              <a:latin typeface="Algerian" panose="04020705040A02060702" pitchFamily="82" charset="0"/>
            </a:endParaRPr>
          </a:p>
          <a:p>
            <a:r>
              <a:rPr lang="en-GB" sz="2400" b="1" dirty="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Maj 2020.</a:t>
            </a:r>
            <a:endParaRPr lang="sr-Latn-RS" sz="2400" b="1" dirty="0">
              <a:solidFill>
                <a:schemeClr val="accent1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13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28479" y="1414084"/>
            <a:ext cx="9819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r-Latn-RS" sz="4000" b="1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3222" y="1768027"/>
            <a:ext cx="105864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4000" b="1" dirty="0" smtClean="0">
                <a:solidFill>
                  <a:srgbClr val="C00000"/>
                </a:solidFill>
                <a:latin typeface="Algerian" panose="04020705040A02060702" pitchFamily="82" charset="0"/>
              </a:rPr>
              <a:t>Да бисмо се сматрали писменом особом у 21 веку морамо</a:t>
            </a:r>
            <a:r>
              <a:rPr lang="sr-Latn-RS" sz="4000" b="1" dirty="0">
                <a:solidFill>
                  <a:srgbClr val="C00000"/>
                </a:solidFill>
                <a:latin typeface="Algerian" panose="04020705040A02060702" pitchFamily="82" charset="0"/>
              </a:rPr>
              <a:t> </a:t>
            </a:r>
            <a:r>
              <a:rPr lang="sr-Cyrl-RS" sz="4000" b="1" dirty="0">
                <a:solidFill>
                  <a:srgbClr val="C00000"/>
                </a:solidFill>
                <a:latin typeface="Algerian" panose="04020705040A02060702" pitchFamily="82" charset="0"/>
              </a:rPr>
              <a:t> </a:t>
            </a:r>
            <a:r>
              <a:rPr lang="sr-Cyrl-RS" sz="4000" b="1" dirty="0" smtClean="0">
                <a:solidFill>
                  <a:srgbClr val="C00000"/>
                </a:solidFill>
                <a:latin typeface="Algerian" panose="04020705040A02060702" pitchFamily="82" charset="0"/>
              </a:rPr>
              <a:t>развити умеће читања и писања коришћењем разних алатки нових информационих технологија</a:t>
            </a:r>
            <a:endParaRPr lang="sr-Latn-RS" sz="4000" b="1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69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6684" y="869396"/>
            <a:ext cx="10751480" cy="1077218"/>
          </a:xfrm>
          <a:prstGeom prst="rect">
            <a:avLst/>
          </a:prstGeom>
          <a:noFill/>
          <a:ln>
            <a:solidFill>
              <a:schemeClr val="accent1">
                <a:lumMod val="75000"/>
                <a:alpha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sr-Cyrl-RS" sz="3200" b="1" dirty="0" smtClean="0">
                <a:solidFill>
                  <a:schemeClr val="accent1">
                    <a:lumMod val="75000"/>
                  </a:schemeClr>
                </a:solidFill>
              </a:rPr>
              <a:t>Учесници пројекта</a:t>
            </a:r>
            <a:r>
              <a:rPr lang="sr-Cyrl-RS" sz="3200" b="1" dirty="0" smtClean="0">
                <a:solidFill>
                  <a:srgbClr val="C00000"/>
                </a:solidFill>
              </a:rPr>
              <a:t>: ђаци </a:t>
            </a:r>
            <a:r>
              <a:rPr lang="en-GB" sz="3200" b="1" dirty="0" smtClean="0">
                <a:solidFill>
                  <a:srgbClr val="C00000"/>
                </a:solidFill>
              </a:rPr>
              <a:t>IV </a:t>
            </a:r>
            <a:r>
              <a:rPr lang="sr-Cyrl-RS" sz="3200" b="1" dirty="0" smtClean="0">
                <a:solidFill>
                  <a:srgbClr val="C00000"/>
                </a:solidFill>
              </a:rPr>
              <a:t>разреда ОШ „Аксентије Максимовић“ из Долова </a:t>
            </a:r>
            <a:endParaRPr lang="sr-Latn-R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965411" y="2586092"/>
            <a:ext cx="5869498" cy="1384995"/>
          </a:xfrm>
          <a:prstGeom prst="rect">
            <a:avLst/>
          </a:prstGeom>
          <a:noFill/>
          <a:ln>
            <a:solidFill>
              <a:schemeClr val="accent1">
                <a:lumMod val="75000"/>
                <a:alpha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accent1">
                    <a:lumMod val="75000"/>
                  </a:schemeClr>
                </a:solidFill>
              </a:rPr>
              <a:t>Време реализације и наставни предмет</a:t>
            </a:r>
            <a:r>
              <a:rPr lang="sr-Cyrl-RS" sz="2800" b="1" dirty="0" smtClean="0">
                <a:solidFill>
                  <a:srgbClr val="C00000"/>
                </a:solidFill>
              </a:rPr>
              <a:t>: Мај 2020./ Енглески језик </a:t>
            </a:r>
            <a:endParaRPr lang="sr-Latn-R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297992" y="4276824"/>
            <a:ext cx="9710471" cy="1754326"/>
          </a:xfrm>
          <a:prstGeom prst="rect">
            <a:avLst/>
          </a:prstGeom>
          <a:noFill/>
          <a:ln>
            <a:solidFill>
              <a:schemeClr val="accent1">
                <a:lumMod val="75000"/>
                <a:alpha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sr-Cyrl-RS" sz="3600" b="1" dirty="0">
                <a:solidFill>
                  <a:schemeClr val="accent1">
                    <a:lumMod val="75000"/>
                  </a:schemeClr>
                </a:solidFill>
              </a:rPr>
              <a:t>Ц</a:t>
            </a:r>
            <a:r>
              <a:rPr lang="sr-Cyrl-RS" sz="3600" b="1" dirty="0" smtClean="0">
                <a:solidFill>
                  <a:schemeClr val="accent1">
                    <a:lumMod val="75000"/>
                  </a:schemeClr>
                </a:solidFill>
              </a:rPr>
              <a:t>иљ</a:t>
            </a:r>
            <a:r>
              <a:rPr lang="sr-Cyrl-RS" sz="3600" b="1" dirty="0" smtClean="0">
                <a:solidFill>
                  <a:srgbClr val="C00000"/>
                </a:solidFill>
              </a:rPr>
              <a:t>: разлика у употреби времена </a:t>
            </a:r>
            <a:r>
              <a:rPr lang="en-GB" sz="3600" b="1" dirty="0" smtClean="0">
                <a:solidFill>
                  <a:srgbClr val="C00000"/>
                </a:solidFill>
              </a:rPr>
              <a:t>“Present Simple” </a:t>
            </a:r>
            <a:r>
              <a:rPr lang="sr-Cyrl-RS" sz="3600" b="1" dirty="0" smtClean="0">
                <a:solidFill>
                  <a:srgbClr val="C00000"/>
                </a:solidFill>
              </a:rPr>
              <a:t>и </a:t>
            </a:r>
            <a:r>
              <a:rPr lang="en-GB" sz="3600" b="1" dirty="0" smtClean="0">
                <a:solidFill>
                  <a:srgbClr val="C00000"/>
                </a:solidFill>
              </a:rPr>
              <a:t>“Present Continuous” </a:t>
            </a:r>
            <a:r>
              <a:rPr lang="sr-Cyrl-RS" sz="3600" b="1" dirty="0" smtClean="0">
                <a:solidFill>
                  <a:srgbClr val="C00000"/>
                </a:solidFill>
              </a:rPr>
              <a:t>кроз тему </a:t>
            </a:r>
            <a:r>
              <a:rPr lang="en-GB" sz="3600" b="1" dirty="0" smtClean="0">
                <a:solidFill>
                  <a:srgbClr val="C00000"/>
                </a:solidFill>
              </a:rPr>
              <a:t>“Clothes”</a:t>
            </a:r>
            <a:endParaRPr lang="sr-Latn-RS" sz="3600" dirty="0"/>
          </a:p>
        </p:txBody>
      </p:sp>
    </p:spTree>
    <p:extLst>
      <p:ext uri="{BB962C8B-B14F-4D97-AF65-F5344CB8AC3E}">
        <p14:creationId xmlns:p14="http://schemas.microsoft.com/office/powerpoint/2010/main" val="291112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8806" y="1167618"/>
            <a:ext cx="9819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r-Latn-RS" sz="4000" b="1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9611" y="1521561"/>
            <a:ext cx="9288444" cy="34163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sr-Cyrl-RS" sz="3600" b="1" dirty="0" smtClean="0">
                <a:solidFill>
                  <a:schemeClr val="accent1">
                    <a:lumMod val="75000"/>
                  </a:schemeClr>
                </a:solidFill>
              </a:rPr>
              <a:t>Увођење новине</a:t>
            </a:r>
            <a:r>
              <a:rPr lang="sr-Cyrl-RS" sz="3600" b="1" dirty="0" smtClean="0">
                <a:solidFill>
                  <a:srgbClr val="C00000"/>
                </a:solidFill>
              </a:rPr>
              <a:t>: коришћење Веб алата „</a:t>
            </a:r>
            <a:r>
              <a:rPr lang="sr-Cyrl-RS" sz="3600" b="1" dirty="0" err="1" smtClean="0">
                <a:solidFill>
                  <a:srgbClr val="C00000"/>
                </a:solidFill>
              </a:rPr>
              <a:t>Воки</a:t>
            </a:r>
            <a:r>
              <a:rPr lang="sr-Cyrl-RS" sz="3600" b="1" dirty="0" smtClean="0">
                <a:solidFill>
                  <a:srgbClr val="C00000"/>
                </a:solidFill>
              </a:rPr>
              <a:t>“ и креирање „</a:t>
            </a:r>
            <a:r>
              <a:rPr lang="sr-Cyrl-RS" sz="3600" b="1" dirty="0" err="1" smtClean="0">
                <a:solidFill>
                  <a:srgbClr val="C00000"/>
                </a:solidFill>
              </a:rPr>
              <a:t>Воки</a:t>
            </a:r>
            <a:r>
              <a:rPr lang="sr-Cyrl-RS" sz="3600" b="1" dirty="0" smtClean="0">
                <a:solidFill>
                  <a:srgbClr val="C00000"/>
                </a:solidFill>
              </a:rPr>
              <a:t>“ карактера у циљу вежбања говора и подизања нивоа комуникацијских вештина</a:t>
            </a:r>
            <a:r>
              <a:rPr lang="sr-Cyrl-RS" sz="3600" b="1" dirty="0">
                <a:solidFill>
                  <a:srgbClr val="C00000"/>
                </a:solidFill>
              </a:rPr>
              <a:t> </a:t>
            </a:r>
            <a:r>
              <a:rPr lang="sr-Cyrl-RS" sz="3600" b="1" dirty="0" smtClean="0">
                <a:solidFill>
                  <a:srgbClr val="C00000"/>
                </a:solidFill>
              </a:rPr>
              <a:t>на енглеском језику, као и сарадња на даљину</a:t>
            </a:r>
            <a:endParaRPr lang="sr-Latn-RS" sz="3600" dirty="0"/>
          </a:p>
        </p:txBody>
      </p:sp>
    </p:spTree>
    <p:extLst>
      <p:ext uri="{BB962C8B-B14F-4D97-AF65-F5344CB8AC3E}">
        <p14:creationId xmlns:p14="http://schemas.microsoft.com/office/powerpoint/2010/main" val="265115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9318" y="536876"/>
            <a:ext cx="5492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200" b="1" dirty="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Наставник</a:t>
            </a:r>
            <a:r>
              <a:rPr lang="en-GB" sz="3200" b="1" dirty="0" smtClean="0">
                <a:solidFill>
                  <a:srgbClr val="C00000"/>
                </a:solidFill>
                <a:latin typeface="Algerian" panose="04020705040A02060702" pitchFamily="82" charset="0"/>
              </a:rPr>
              <a:t>:</a:t>
            </a:r>
            <a:endParaRPr lang="sr-Latn-RS" sz="3200" b="1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9546" y="1268209"/>
            <a:ext cx="10354189" cy="489364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sr-Cyrl-RS" sz="2200" b="1" dirty="0" smtClean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sr-Cyrl-RS" sz="2400" b="1" dirty="0" smtClean="0">
                <a:solidFill>
                  <a:srgbClr val="C00000"/>
                </a:solidFill>
              </a:rPr>
              <a:t>презентује „корак по корак“  упутство за креирање „</a:t>
            </a:r>
            <a:r>
              <a:rPr lang="sr-Cyrl-RS" sz="2400" b="1" dirty="0" err="1" smtClean="0">
                <a:solidFill>
                  <a:srgbClr val="C00000"/>
                </a:solidFill>
              </a:rPr>
              <a:t>Воки</a:t>
            </a:r>
            <a:r>
              <a:rPr lang="sr-Cyrl-RS" sz="2400" b="1" dirty="0" smtClean="0">
                <a:solidFill>
                  <a:srgbClr val="C00000"/>
                </a:solidFill>
              </a:rPr>
              <a:t>“ карактера </a:t>
            </a:r>
            <a:endParaRPr lang="en-GB" sz="2400" b="1" dirty="0" smtClean="0">
              <a:solidFill>
                <a:srgbClr val="C00000"/>
              </a:solidFill>
            </a:endParaRPr>
          </a:p>
          <a:p>
            <a:pPr algn="ctr"/>
            <a:endParaRPr lang="sr-Cyrl-RS" sz="2400" b="1" dirty="0" smtClean="0">
              <a:solidFill>
                <a:srgbClr val="C00000"/>
              </a:solidFill>
            </a:endParaRPr>
          </a:p>
          <a:p>
            <a:pPr algn="ctr"/>
            <a:r>
              <a:rPr lang="sr-Cyrl-RS" sz="2400" b="1" dirty="0" smtClean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sr-Cyrl-RS" sz="2400" b="1" dirty="0" smtClean="0">
                <a:solidFill>
                  <a:srgbClr val="C00000"/>
                </a:solidFill>
              </a:rPr>
              <a:t>даје упутства за унос свог говора или уноса текста који репродукује електронски глас</a:t>
            </a:r>
            <a:endParaRPr lang="en-GB" sz="2400" b="1" dirty="0" smtClean="0">
              <a:solidFill>
                <a:srgbClr val="C00000"/>
              </a:solidFill>
            </a:endParaRPr>
          </a:p>
          <a:p>
            <a:pPr algn="ctr"/>
            <a:endParaRPr lang="sr-Cyrl-RS" sz="2400" b="1" dirty="0" smtClean="0">
              <a:solidFill>
                <a:srgbClr val="C00000"/>
              </a:solidFill>
            </a:endParaRPr>
          </a:p>
          <a:p>
            <a:pPr algn="ctr"/>
            <a:r>
              <a:rPr lang="sr-Cyrl-RS" sz="2400" b="1" dirty="0" smtClean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sr-Cyrl-RS" sz="2400" b="1" dirty="0" smtClean="0">
                <a:solidFill>
                  <a:srgbClr val="C00000"/>
                </a:solidFill>
              </a:rPr>
              <a:t>даје посебна упутства детету са посебним потребама</a:t>
            </a:r>
            <a:endParaRPr lang="en-GB" sz="2400" b="1" dirty="0" smtClean="0">
              <a:solidFill>
                <a:srgbClr val="C00000"/>
              </a:solidFill>
            </a:endParaRPr>
          </a:p>
          <a:p>
            <a:pPr algn="ctr"/>
            <a:endParaRPr lang="sr-Cyrl-RS" sz="2400" b="1" dirty="0" smtClean="0">
              <a:solidFill>
                <a:srgbClr val="C00000"/>
              </a:solidFill>
            </a:endParaRPr>
          </a:p>
          <a:p>
            <a:pPr algn="ctr"/>
            <a:r>
              <a:rPr lang="sr-Cyrl-RS" sz="2400" b="1" dirty="0" smtClean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sr-Cyrl-RS" sz="2400" b="1" dirty="0" smtClean="0">
                <a:solidFill>
                  <a:srgbClr val="C00000"/>
                </a:solidFill>
              </a:rPr>
              <a:t>дефинише парове за разговор (уз договор са ученицима)</a:t>
            </a:r>
            <a:endParaRPr lang="en-GB" sz="2400" b="1" dirty="0" smtClean="0">
              <a:solidFill>
                <a:srgbClr val="C00000"/>
              </a:solidFill>
            </a:endParaRPr>
          </a:p>
          <a:p>
            <a:pPr algn="ctr"/>
            <a:endParaRPr lang="sr-Cyrl-RS" sz="2400" b="1" dirty="0" smtClean="0">
              <a:solidFill>
                <a:srgbClr val="C00000"/>
              </a:solidFill>
            </a:endParaRPr>
          </a:p>
          <a:p>
            <a:pPr algn="ctr"/>
            <a:r>
              <a:rPr lang="sr-Cyrl-RS" sz="2400" b="1" dirty="0" smtClean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sr-Cyrl-RS" sz="2400" b="1" dirty="0" smtClean="0">
                <a:solidFill>
                  <a:srgbClr val="C00000"/>
                </a:solidFill>
              </a:rPr>
              <a:t>даје упутства дељења свог „</a:t>
            </a:r>
            <a:r>
              <a:rPr lang="sr-Cyrl-RS" sz="2400" b="1" dirty="0" err="1" smtClean="0">
                <a:solidFill>
                  <a:srgbClr val="C00000"/>
                </a:solidFill>
              </a:rPr>
              <a:t>аватара</a:t>
            </a:r>
            <a:r>
              <a:rPr lang="sr-Cyrl-RS" sz="2400" b="1" dirty="0" smtClean="0">
                <a:solidFill>
                  <a:srgbClr val="C00000"/>
                </a:solidFill>
              </a:rPr>
              <a:t>“ са разредом</a:t>
            </a:r>
            <a:endParaRPr lang="en-GB" sz="2400" b="1" dirty="0" smtClean="0">
              <a:solidFill>
                <a:srgbClr val="C00000"/>
              </a:solidFill>
            </a:endParaRPr>
          </a:p>
          <a:p>
            <a:pPr algn="ctr"/>
            <a:endParaRPr lang="sr-Cyrl-RS" sz="2400" b="1" dirty="0" smtClean="0">
              <a:solidFill>
                <a:srgbClr val="C00000"/>
              </a:solidFill>
            </a:endParaRPr>
          </a:p>
          <a:p>
            <a:pPr algn="ctr"/>
            <a:r>
              <a:rPr lang="sr-Cyrl-RS" sz="2400" b="1" dirty="0" smtClean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sr-Cyrl-RS" sz="2400" b="1" dirty="0" smtClean="0">
                <a:solidFill>
                  <a:srgbClr val="C00000"/>
                </a:solidFill>
              </a:rPr>
              <a:t>вреднује постигнућа ученика</a:t>
            </a:r>
            <a:endParaRPr lang="sr-Latn-RS" sz="24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22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23618" y="858848"/>
            <a:ext cx="4448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200" b="1" dirty="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Ученик</a:t>
            </a:r>
            <a:r>
              <a:rPr lang="en-GB" sz="3200" b="1" dirty="0" smtClean="0">
                <a:solidFill>
                  <a:srgbClr val="C00000"/>
                </a:solidFill>
                <a:latin typeface="Algerian" panose="04020705040A02060702" pitchFamily="82" charset="0"/>
              </a:rPr>
              <a:t>:</a:t>
            </a:r>
            <a:endParaRPr lang="sr-Latn-RS" sz="3200" b="1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92107" y="1794594"/>
            <a:ext cx="9911779" cy="4154984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sr-Cyrl-RS" sz="2400" b="1" dirty="0" smtClean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sr-Cyrl-RS" sz="2400" b="1" dirty="0" smtClean="0">
                <a:solidFill>
                  <a:srgbClr val="C00000"/>
                </a:solidFill>
              </a:rPr>
              <a:t>креира свог „</a:t>
            </a:r>
            <a:r>
              <a:rPr lang="sr-Cyrl-RS" sz="2400" b="1" dirty="0" err="1" smtClean="0">
                <a:solidFill>
                  <a:srgbClr val="C00000"/>
                </a:solidFill>
              </a:rPr>
              <a:t>Воки</a:t>
            </a:r>
            <a:r>
              <a:rPr lang="sr-Cyrl-RS" sz="2400" b="1" dirty="0" smtClean="0">
                <a:solidFill>
                  <a:srgbClr val="C00000"/>
                </a:solidFill>
              </a:rPr>
              <a:t>“ карактера</a:t>
            </a:r>
            <a:endParaRPr lang="en-GB" sz="2400" b="1" dirty="0" smtClean="0">
              <a:solidFill>
                <a:srgbClr val="C00000"/>
              </a:solidFill>
            </a:endParaRPr>
          </a:p>
          <a:p>
            <a:pPr algn="ctr"/>
            <a:endParaRPr lang="sr-Cyrl-RS" sz="2400" b="1" dirty="0" smtClean="0">
              <a:solidFill>
                <a:srgbClr val="C00000"/>
              </a:solidFill>
            </a:endParaRPr>
          </a:p>
          <a:p>
            <a:pPr algn="ctr"/>
            <a:r>
              <a:rPr lang="sr-Cyrl-RS" sz="2400" b="1" dirty="0" smtClean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sr-Cyrl-RS" sz="2400" b="1" dirty="0" smtClean="0">
                <a:solidFill>
                  <a:srgbClr val="C00000"/>
                </a:solidFill>
              </a:rPr>
              <a:t>снима свој говор или уноси текст који репродукује електронски глас</a:t>
            </a:r>
            <a:endParaRPr lang="en-GB" sz="2400" b="1" dirty="0" smtClean="0">
              <a:solidFill>
                <a:srgbClr val="C00000"/>
              </a:solidFill>
            </a:endParaRPr>
          </a:p>
          <a:p>
            <a:pPr algn="ctr"/>
            <a:r>
              <a:rPr lang="sr-Cyrl-RS" sz="2400" b="1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sr-Cyrl-RS" sz="2400" b="1" dirty="0" smtClean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sr-Cyrl-RS" sz="2400" b="1" dirty="0" smtClean="0">
                <a:solidFill>
                  <a:srgbClr val="C00000"/>
                </a:solidFill>
              </a:rPr>
              <a:t>комуницира  на даљину</a:t>
            </a:r>
            <a:endParaRPr lang="en-GB" sz="2400" b="1" dirty="0" smtClean="0">
              <a:solidFill>
                <a:srgbClr val="C00000"/>
              </a:solidFill>
            </a:endParaRPr>
          </a:p>
          <a:p>
            <a:pPr algn="ctr"/>
            <a:endParaRPr lang="sr-Cyrl-RS" sz="2400" b="1" dirty="0" smtClean="0">
              <a:solidFill>
                <a:srgbClr val="C00000"/>
              </a:solidFill>
            </a:endParaRPr>
          </a:p>
          <a:p>
            <a:pPr algn="ctr"/>
            <a:r>
              <a:rPr lang="sr-Cyrl-RS" sz="2400" b="1" dirty="0" smtClean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sr-Cyrl-RS" sz="2400" b="1" dirty="0" smtClean="0">
                <a:solidFill>
                  <a:srgbClr val="C00000"/>
                </a:solidFill>
              </a:rPr>
              <a:t>учи како да сачува свој рад и да подели свог „</a:t>
            </a:r>
            <a:r>
              <a:rPr lang="sr-Cyrl-RS" sz="2400" b="1" dirty="0" err="1" smtClean="0">
                <a:solidFill>
                  <a:srgbClr val="C00000"/>
                </a:solidFill>
              </a:rPr>
              <a:t>аватара</a:t>
            </a:r>
            <a:r>
              <a:rPr lang="sr-Cyrl-RS" sz="2400" b="1" dirty="0" smtClean="0">
                <a:solidFill>
                  <a:srgbClr val="C00000"/>
                </a:solidFill>
              </a:rPr>
              <a:t>“ са разредом путем „</a:t>
            </a:r>
            <a:r>
              <a:rPr lang="sr-Cyrl-RS" sz="2400" b="1" dirty="0" err="1" smtClean="0">
                <a:solidFill>
                  <a:srgbClr val="C00000"/>
                </a:solidFill>
              </a:rPr>
              <a:t>Едмодо</a:t>
            </a:r>
            <a:r>
              <a:rPr lang="sr-Cyrl-RS" sz="2400" b="1" dirty="0" smtClean="0">
                <a:solidFill>
                  <a:srgbClr val="C00000"/>
                </a:solidFill>
              </a:rPr>
              <a:t>“ платформе и „</a:t>
            </a:r>
            <a:r>
              <a:rPr lang="sr-Cyrl-RS" sz="2400" b="1" dirty="0" err="1" smtClean="0">
                <a:solidFill>
                  <a:srgbClr val="C00000"/>
                </a:solidFill>
              </a:rPr>
              <a:t>Вибер</a:t>
            </a:r>
            <a:r>
              <a:rPr lang="sr-Cyrl-RS" sz="2400" b="1" dirty="0" smtClean="0">
                <a:solidFill>
                  <a:srgbClr val="C00000"/>
                </a:solidFill>
              </a:rPr>
              <a:t>“ групе</a:t>
            </a:r>
            <a:endParaRPr lang="en-GB" sz="2400" b="1" dirty="0" smtClean="0">
              <a:solidFill>
                <a:srgbClr val="C00000"/>
              </a:solidFill>
            </a:endParaRPr>
          </a:p>
          <a:p>
            <a:pPr algn="ctr"/>
            <a:endParaRPr lang="sr-Cyrl-RS" sz="2400" b="1" dirty="0" smtClean="0">
              <a:solidFill>
                <a:srgbClr val="C00000"/>
              </a:solidFill>
            </a:endParaRPr>
          </a:p>
          <a:p>
            <a:pPr algn="ctr"/>
            <a:r>
              <a:rPr lang="sr-Cyrl-RS" sz="2400" b="1" dirty="0" smtClean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sr-Cyrl-RS" sz="2400" b="1" dirty="0" smtClean="0">
                <a:solidFill>
                  <a:srgbClr val="C00000"/>
                </a:solidFill>
              </a:rPr>
              <a:t>вреднује своја постигнућа и постигнућа других </a:t>
            </a:r>
            <a:endParaRPr lang="sr-Latn-RS" sz="2400" dirty="0"/>
          </a:p>
        </p:txBody>
      </p:sp>
    </p:spTree>
    <p:extLst>
      <p:ext uri="{BB962C8B-B14F-4D97-AF65-F5344CB8AC3E}">
        <p14:creationId xmlns:p14="http://schemas.microsoft.com/office/powerpoint/2010/main" val="411402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8806" y="1167618"/>
            <a:ext cx="9819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r-Latn-RS" sz="4000" b="1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9611" y="1521561"/>
            <a:ext cx="9288444" cy="397031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sr-Cyrl-RS" sz="3600" b="1" dirty="0" smtClean="0">
                <a:solidFill>
                  <a:srgbClr val="C00000"/>
                </a:solidFill>
              </a:rPr>
              <a:t>На забаван начин смо својим анимираним карактером  представили себе, односно одећу коју обично носимо и коју тренутно носимо.  Самим тим смо додали ХУМАНИ ПРИЗВУК удаљеном „разговору“</a:t>
            </a:r>
            <a:endParaRPr lang="sr-Latn-RS" sz="3600" dirty="0"/>
          </a:p>
        </p:txBody>
      </p:sp>
    </p:spTree>
    <p:extLst>
      <p:ext uri="{BB962C8B-B14F-4D97-AF65-F5344CB8AC3E}">
        <p14:creationId xmlns:p14="http://schemas.microsoft.com/office/powerpoint/2010/main" val="189700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ction Button: Help 25">
            <a:hlinkClick r:id="" action="ppaction://noaction" highlightClick="1"/>
          </p:cNvPr>
          <p:cNvSpPr/>
          <p:nvPr/>
        </p:nvSpPr>
        <p:spPr>
          <a:xfrm>
            <a:off x="1592500" y="3860904"/>
            <a:ext cx="675249" cy="1124313"/>
          </a:xfrm>
          <a:prstGeom prst="actionButtonHelp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ln>
                <a:solidFill>
                  <a:schemeClr val="accent1">
                    <a:lumMod val="75000"/>
                  </a:schemeClr>
                </a:solidFill>
              </a:ln>
            </a:endParaRPr>
          </a:p>
        </p:txBody>
      </p:sp>
      <p:pic>
        <p:nvPicPr>
          <p:cNvPr id="8" name="media.io_radov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406766" y="1961873"/>
            <a:ext cx="3037387" cy="1890465"/>
          </a:xfrm>
          <a:prstGeom prst="cloud">
            <a:avLst/>
          </a:prstGeom>
        </p:spPr>
      </p:pic>
      <p:pic>
        <p:nvPicPr>
          <p:cNvPr id="9" name="media.io_dark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78466" y="372914"/>
            <a:ext cx="3155615" cy="1759041"/>
          </a:xfrm>
          <a:prstGeom prst="cloud">
            <a:avLst/>
          </a:prstGeom>
        </p:spPr>
      </p:pic>
      <p:pic>
        <p:nvPicPr>
          <p:cNvPr id="10" name="media.io_marko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378934" y="156227"/>
            <a:ext cx="3106823" cy="1742340"/>
          </a:xfrm>
          <a:prstGeom prst="cloud">
            <a:avLst/>
          </a:prstGeom>
        </p:spPr>
      </p:pic>
      <p:pic>
        <p:nvPicPr>
          <p:cNvPr id="11" name="media.io_filip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6683533" y="120146"/>
            <a:ext cx="3125483" cy="1746593"/>
          </a:xfrm>
          <a:prstGeom prst="cloud">
            <a:avLst/>
          </a:prstGeom>
        </p:spPr>
      </p:pic>
      <p:pic>
        <p:nvPicPr>
          <p:cNvPr id="12" name="media.io_armando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943400" y="1401782"/>
            <a:ext cx="2978754" cy="1680868"/>
          </a:xfrm>
          <a:prstGeom prst="cloud">
            <a:avLst/>
          </a:prstGeom>
        </p:spPr>
      </p:pic>
      <p:pic>
        <p:nvPicPr>
          <p:cNvPr id="13" name="media.io_nikolina (1)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096649" y="3155015"/>
            <a:ext cx="2082065" cy="2189048"/>
          </a:xfrm>
          <a:prstGeom prst="cloud">
            <a:avLst/>
          </a:prstGeom>
        </p:spPr>
      </p:pic>
      <p:pic>
        <p:nvPicPr>
          <p:cNvPr id="14" name="media.io_nemanja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0"/>
          <a:stretch>
            <a:fillRect/>
          </a:stretch>
        </p:blipFill>
        <p:spPr>
          <a:xfrm rot="10800000" flipV="1">
            <a:off x="7799975" y="3245487"/>
            <a:ext cx="1863251" cy="2024001"/>
          </a:xfrm>
          <a:prstGeom prst="cloud">
            <a:avLst/>
          </a:prstGeom>
        </p:spPr>
      </p:pic>
      <p:pic>
        <p:nvPicPr>
          <p:cNvPr id="15" name="media.io_sofija filipov">
            <a:hlinkClick r:id="" action="ppaction://media"/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4603015" y="3910288"/>
            <a:ext cx="3111896" cy="1739636"/>
          </a:xfrm>
          <a:prstGeom prst="cloud">
            <a:avLst/>
          </a:prstGeom>
        </p:spPr>
      </p:pic>
      <p:pic>
        <p:nvPicPr>
          <p:cNvPr id="16" name="media.io_danijela">
            <a:hlinkClick r:id="" action="ppaction://media"/>
          </p:cNvPr>
          <p:cNvPicPr>
            <a:picLocks noChangeAspect="1"/>
          </p:cNvPicPr>
          <p:nvPr>
            <a:vide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633231" y="4590928"/>
            <a:ext cx="2983492" cy="1673175"/>
          </a:xfrm>
          <a:prstGeom prst="cloud">
            <a:avLst/>
          </a:prstGeom>
        </p:spPr>
      </p:pic>
      <p:pic>
        <p:nvPicPr>
          <p:cNvPr id="17" name="media.io_nevena">
            <a:hlinkClick r:id="" action="ppaction://media"/>
          </p:cNvPr>
          <p:cNvPicPr>
            <a:picLocks noChangeAspect="1"/>
          </p:cNvPicPr>
          <p:nvPr>
            <a:vide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88218" y="3750119"/>
            <a:ext cx="1404702" cy="1703768"/>
          </a:xfrm>
          <a:prstGeom prst="cloud">
            <a:avLst/>
          </a:prstGeom>
        </p:spPr>
      </p:pic>
      <p:pic>
        <p:nvPicPr>
          <p:cNvPr id="18" name="media.io_stefan">
            <a:hlinkClick r:id="" action="ppaction://media"/>
          </p:cNvPr>
          <p:cNvPicPr>
            <a:picLocks noChangeAspect="1"/>
          </p:cNvPicPr>
          <p:nvPr>
            <a:vide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0578" y="2307214"/>
            <a:ext cx="2000403" cy="1346511"/>
          </a:xfrm>
          <a:prstGeom prst="cloud">
            <a:avLst/>
          </a:prstGeom>
        </p:spPr>
      </p:pic>
      <p:sp>
        <p:nvSpPr>
          <p:cNvPr id="27" name="Striped Right Arrow 26"/>
          <p:cNvSpPr/>
          <p:nvPr/>
        </p:nvSpPr>
        <p:spPr>
          <a:xfrm rot="13768713">
            <a:off x="2510597" y="1744746"/>
            <a:ext cx="786395" cy="44153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8" name="Striped Right Arrow 27"/>
          <p:cNvSpPr/>
          <p:nvPr/>
        </p:nvSpPr>
        <p:spPr>
          <a:xfrm rot="267908">
            <a:off x="3005963" y="852087"/>
            <a:ext cx="875101" cy="44153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9" name="Striped Right Arrow 28"/>
          <p:cNvSpPr/>
          <p:nvPr/>
        </p:nvSpPr>
        <p:spPr>
          <a:xfrm rot="267908">
            <a:off x="6245083" y="753405"/>
            <a:ext cx="770974" cy="44153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30" name="Striped Right Arrow 29"/>
          <p:cNvSpPr/>
          <p:nvPr/>
        </p:nvSpPr>
        <p:spPr>
          <a:xfrm rot="3890809">
            <a:off x="9298427" y="1031669"/>
            <a:ext cx="743824" cy="44153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31" name="Striped Right Arrow 30"/>
          <p:cNvSpPr/>
          <p:nvPr/>
        </p:nvSpPr>
        <p:spPr>
          <a:xfrm rot="5400000">
            <a:off x="10766981" y="2728222"/>
            <a:ext cx="741403" cy="44153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32" name="Striped Right Arrow 31"/>
          <p:cNvSpPr/>
          <p:nvPr/>
        </p:nvSpPr>
        <p:spPr>
          <a:xfrm rot="10125768">
            <a:off x="9370750" y="3944821"/>
            <a:ext cx="777663" cy="44153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33" name="Striped Right Arrow 32"/>
          <p:cNvSpPr/>
          <p:nvPr/>
        </p:nvSpPr>
        <p:spPr>
          <a:xfrm rot="10437345">
            <a:off x="7351858" y="4108297"/>
            <a:ext cx="645667" cy="44153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34" name="Striped Right Arrow 33"/>
          <p:cNvSpPr/>
          <p:nvPr/>
        </p:nvSpPr>
        <p:spPr>
          <a:xfrm rot="10148525">
            <a:off x="4153626" y="4683762"/>
            <a:ext cx="570671" cy="44153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35" name="Striped Right Arrow 34"/>
          <p:cNvSpPr/>
          <p:nvPr/>
        </p:nvSpPr>
        <p:spPr>
          <a:xfrm rot="12470701">
            <a:off x="1130174" y="5132724"/>
            <a:ext cx="693764" cy="44153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36" name="Striped Right Arrow 35"/>
          <p:cNvSpPr/>
          <p:nvPr/>
        </p:nvSpPr>
        <p:spPr>
          <a:xfrm rot="16609626">
            <a:off x="1054055" y="3604157"/>
            <a:ext cx="667850" cy="44153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" name="TextBox 1"/>
          <p:cNvSpPr txBox="1"/>
          <p:nvPr/>
        </p:nvSpPr>
        <p:spPr>
          <a:xfrm>
            <a:off x="5617864" y="1840378"/>
            <a:ext cx="20748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000" b="1" dirty="0" smtClean="0">
                <a:solidFill>
                  <a:schemeClr val="accent1">
                    <a:lumMod val="75000"/>
                  </a:schemeClr>
                </a:solidFill>
              </a:rPr>
              <a:t>КЛИКНИ НА СЛИЧИЦЕ!</a:t>
            </a:r>
          </a:p>
          <a:p>
            <a:pPr algn="ctr"/>
            <a:endParaRPr lang="sr-Cyrl-RS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sr-Cyrl-RS" sz="2000" b="1" dirty="0" smtClean="0">
                <a:solidFill>
                  <a:schemeClr val="accent1">
                    <a:lumMod val="75000"/>
                  </a:schemeClr>
                </a:solidFill>
              </a:rPr>
              <a:t>ПОСЛУШАЈ НАС</a:t>
            </a:r>
            <a:r>
              <a:rPr lang="sr-Cyrl-RS" b="1" dirty="0" smtClean="0">
                <a:solidFill>
                  <a:schemeClr val="accent1">
                    <a:lumMod val="75000"/>
                  </a:schemeClr>
                </a:solidFill>
              </a:rPr>
              <a:t>!</a:t>
            </a:r>
            <a:endParaRPr lang="sr-Latn-R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99975" y="5649924"/>
            <a:ext cx="1535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dirty="0" smtClean="0">
                <a:solidFill>
                  <a:srgbClr val="FF0000"/>
                </a:solidFill>
                <a:hlinkClick r:id="rId35"/>
              </a:rPr>
              <a:t>KLIKNI</a:t>
            </a:r>
            <a:endParaRPr lang="sr-Latn-R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18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447" y="2120086"/>
            <a:ext cx="7246160" cy="409698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olSlant"/>
          </a:sp3d>
        </p:spPr>
      </p:pic>
      <p:sp>
        <p:nvSpPr>
          <p:cNvPr id="4" name="TextBox 3"/>
          <p:cNvSpPr txBox="1"/>
          <p:nvPr/>
        </p:nvSpPr>
        <p:spPr>
          <a:xfrm>
            <a:off x="1846659" y="590843"/>
            <a:ext cx="825773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4000" b="1" dirty="0" smtClean="0">
                <a:solidFill>
                  <a:schemeClr val="accent4"/>
                </a:solidFill>
              </a:rPr>
              <a:t>Знањем против „Короне“</a:t>
            </a:r>
          </a:p>
          <a:p>
            <a:pPr algn="ctr"/>
            <a:r>
              <a:rPr lang="sr-Cyrl-RS" sz="3600" b="1" dirty="0" smtClean="0">
                <a:solidFill>
                  <a:schemeClr val="accent4"/>
                </a:solidFill>
              </a:rPr>
              <a:t>„</a:t>
            </a:r>
            <a:r>
              <a:rPr lang="sr-Cyrl-RS" sz="3600" b="1" dirty="0" err="1" smtClean="0">
                <a:solidFill>
                  <a:schemeClr val="accent4"/>
                </a:solidFill>
              </a:rPr>
              <a:t>Воки</a:t>
            </a:r>
            <a:r>
              <a:rPr lang="sr-Cyrl-RS" sz="3600" b="1" dirty="0" smtClean="0">
                <a:solidFill>
                  <a:schemeClr val="accent4"/>
                </a:solidFill>
              </a:rPr>
              <a:t>“   </a:t>
            </a:r>
            <a:r>
              <a:rPr lang="en-GB" sz="3600" b="1" dirty="0" smtClean="0">
                <a:solidFill>
                  <a:schemeClr val="accent4"/>
                </a:solidFill>
              </a:rPr>
              <a:t>IV </a:t>
            </a:r>
            <a:r>
              <a:rPr lang="sr-Cyrl-RS" sz="3600" b="1" dirty="0" smtClean="0">
                <a:solidFill>
                  <a:schemeClr val="accent4"/>
                </a:solidFill>
              </a:rPr>
              <a:t>разред</a:t>
            </a:r>
            <a:endParaRPr lang="sr-Latn-RS" sz="36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2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593</TotalTime>
  <Words>281</Words>
  <Application>Microsoft Office PowerPoint</Application>
  <PresentationFormat>Widescreen</PresentationFormat>
  <Paragraphs>37</Paragraphs>
  <Slides>9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Algerian</vt:lpstr>
      <vt:lpstr>Century Gothic</vt:lpstr>
      <vt:lpstr>Wingdings 2</vt:lpstr>
      <vt:lpstr>Quotable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„THE MAGIC  OF  VOKI TALKING“</dc:title>
  <dc:creator>Nastavnik</dc:creator>
  <cp:lastModifiedBy>Nastavnik</cp:lastModifiedBy>
  <cp:revision>99</cp:revision>
  <dcterms:created xsi:type="dcterms:W3CDTF">2020-05-24T21:16:19Z</dcterms:created>
  <dcterms:modified xsi:type="dcterms:W3CDTF">2020-05-30T13:44:17Z</dcterms:modified>
</cp:coreProperties>
</file>